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7" r:id="rId5"/>
    <p:sldId id="274" r:id="rId6"/>
    <p:sldId id="279" r:id="rId7"/>
    <p:sldId id="272" r:id="rId8"/>
    <p:sldId id="276" r:id="rId9"/>
    <p:sldId id="277" r:id="rId10"/>
    <p:sldId id="278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28"/>
  </p:normalViewPr>
  <p:slideViewPr>
    <p:cSldViewPr snapToGrid="0" snapToObjects="1">
      <p:cViewPr varScale="1">
        <p:scale>
          <a:sx n="62" d="100"/>
          <a:sy n="62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7-07T01:48:46.844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7-07T01:48:46.844" idx="2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5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8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6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xmlns="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Bahnschrift" panose="020B0502040204020203" pitchFamily="34" charset="0"/>
              </a:rPr>
              <a:t>Website specializing in selling computer accessories</a:t>
            </a:r>
            <a:r>
              <a:rPr lang="vi-VN" sz="4800" dirty="0" smtClean="0">
                <a:solidFill>
                  <a:schemeClr val="bg2"/>
                </a:solidFill>
                <a:latin typeface="Bahnschrift" panose="020B0502040204020203" pitchFamily="34" charset="0"/>
              </a:rPr>
              <a:t>	</a:t>
            </a:r>
            <a:endParaRPr lang="en-US" sz="4800" dirty="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487" y="4588887"/>
            <a:ext cx="4630821" cy="1086237"/>
          </a:xfrm>
        </p:spPr>
        <p:txBody>
          <a:bodyPr>
            <a:normAutofit/>
          </a:bodyPr>
          <a:lstStyle/>
          <a:p>
            <a:r>
              <a:rPr lang="vi-VN" dirty="0" smtClean="0">
                <a:solidFill>
                  <a:schemeClr val="bg2"/>
                </a:solidFill>
                <a:latin typeface="Bahnschrift" panose="020B0502040204020203" pitchFamily="34" charset="0"/>
              </a:rPr>
              <a:t>Hoàng Tiến Đạt – 22IT.EB012</a:t>
            </a:r>
            <a:endParaRPr lang="en-US" dirty="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761" y="685800"/>
            <a:ext cx="630183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latin typeface="Bahnschrift" panose="020B0502040204020203" pitchFamily="34" charset="0"/>
              </a:rPr>
              <a:t>Topic goal</a:t>
            </a:r>
            <a:endParaRPr lang="en-US" sz="5200" dirty="0">
              <a:latin typeface="Bahnschrift" panose="020B0502040204020203" pitchFamily="34" charset="0"/>
            </a:endParaRP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xmlns="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7E4974-8EBA-4B25-BAE7-F2920F81D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070" y="2084119"/>
            <a:ext cx="7279574" cy="468244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Bahnschrift" panose="020B0502040204020203" pitchFamily="34" charset="0"/>
              </a:rPr>
              <a:t>Increase the number of existing customers and attract new customers to increase sales</a:t>
            </a:r>
            <a:r>
              <a:rPr lang="en-US" dirty="0" smtClean="0">
                <a:latin typeface="Bahnschrift" panose="020B0502040204020203" pitchFamily="34" charset="0"/>
              </a:rPr>
              <a:t>.</a:t>
            </a:r>
            <a:endParaRPr lang="vi-VN" dirty="0" smtClean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vi-VN" dirty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Bahnschrift" panose="020B0502040204020203" pitchFamily="34" charset="0"/>
              </a:rPr>
              <a:t>Support customers to shop and order online through the electronic payment system, saving time and increasing convenience</a:t>
            </a:r>
            <a:r>
              <a:rPr lang="en-US" dirty="0" smtClean="0">
                <a:latin typeface="Bahnschrift" panose="020B0502040204020203" pitchFamily="34" charset="0"/>
              </a:rPr>
              <a:t>.</a:t>
            </a:r>
            <a:endParaRPr lang="vi-VN" dirty="0" smtClean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vi-VN" dirty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Bahnschrift" panose="020B0502040204020203" pitchFamily="34" charset="0"/>
              </a:rPr>
              <a:t>Provide complete information about the products listed for sale</a:t>
            </a:r>
            <a:r>
              <a:rPr lang="en-US" dirty="0" smtClean="0">
                <a:latin typeface="Bahnschrift" panose="020B0502040204020203" pitchFamily="34" charset="0"/>
              </a:rPr>
              <a:t>.</a:t>
            </a:r>
            <a:endParaRPr lang="vi-VN" dirty="0" smtClean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vi-VN" dirty="0" smtClean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Bahnschrift" panose="020B0502040204020203" pitchFamily="34" charset="0"/>
              </a:rPr>
              <a:t>Website interface easy to use for customers.</a:t>
            </a:r>
            <a:endParaRPr lang="vi-VN" dirty="0">
              <a:latin typeface="Bahnschrif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966" y="703611"/>
            <a:ext cx="4482034" cy="202474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vi-VN" sz="4000" dirty="0" smtClean="0">
                <a:latin typeface="Bahnschrift" panose="020B0502040204020203" pitchFamily="34" charset="0"/>
              </a:rPr>
              <a:t>R</a:t>
            </a:r>
            <a:r>
              <a:rPr lang="en-US" sz="4000" dirty="0" err="1" smtClean="0">
                <a:latin typeface="Bahnschrift" panose="020B0502040204020203" pitchFamily="34" charset="0"/>
              </a:rPr>
              <a:t>egistration</a:t>
            </a:r>
            <a:r>
              <a:rPr lang="en-US" sz="4000" dirty="0" smtClean="0">
                <a:latin typeface="Bahnschrift" panose="020B0502040204020203" pitchFamily="34" charset="0"/>
              </a:rPr>
              <a:t> </a:t>
            </a:r>
            <a:r>
              <a:rPr lang="en-US" sz="4000" dirty="0">
                <a:latin typeface="Bahnschrift" panose="020B0502040204020203" pitchFamily="34" charset="0"/>
              </a:rPr>
              <a:t>and login page interface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B41F91-2AAC-4E24-87BB-3ACACC70FF43}"/>
              </a:ext>
            </a:extLst>
          </p:cNvPr>
          <p:cNvSpPr/>
          <p:nvPr/>
        </p:nvSpPr>
        <p:spPr>
          <a:xfrm>
            <a:off x="160317" y="3687286"/>
            <a:ext cx="7223343" cy="47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63375E-5F3A-4C58-81CF-2F8B435BDE0D}"/>
              </a:ext>
            </a:extLst>
          </p:cNvPr>
          <p:cNvSpPr txBox="1"/>
          <p:nvPr/>
        </p:nvSpPr>
        <p:spPr>
          <a:xfrm>
            <a:off x="7677398" y="2211814"/>
            <a:ext cx="4514602" cy="279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sz="2000" dirty="0" smtClean="0">
                <a:latin typeface="Bahnschrift" panose="020B0502040204020203" pitchFamily="34" charset="0"/>
              </a:rPr>
              <a:t>  </a:t>
            </a:r>
            <a:r>
              <a:rPr lang="en-US" sz="2000" dirty="0" smtClean="0">
                <a:latin typeface="Bahnschrift" panose="020B0502040204020203" pitchFamily="34" charset="0"/>
              </a:rPr>
              <a:t>The </a:t>
            </a:r>
            <a:r>
              <a:rPr lang="en-US" sz="2000" dirty="0">
                <a:latin typeface="Bahnschrift" panose="020B0502040204020203" pitchFamily="34" charset="0"/>
              </a:rPr>
              <a:t>registration section allows registered users to access and buy products on the website and also register personal information with the website to make it easier to buy and sell products.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6" y="1104974"/>
            <a:ext cx="5096586" cy="4782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1" y="305788"/>
            <a:ext cx="58271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424" y="703611"/>
            <a:ext cx="3675413" cy="20247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Home page interface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B41F91-2AAC-4E24-87BB-3ACACC70FF43}"/>
              </a:ext>
            </a:extLst>
          </p:cNvPr>
          <p:cNvSpPr/>
          <p:nvPr/>
        </p:nvSpPr>
        <p:spPr>
          <a:xfrm>
            <a:off x="160317" y="3687286"/>
            <a:ext cx="7223343" cy="47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63375E-5F3A-4C58-81CF-2F8B435BDE0D}"/>
              </a:ext>
            </a:extLst>
          </p:cNvPr>
          <p:cNvSpPr txBox="1"/>
          <p:nvPr/>
        </p:nvSpPr>
        <p:spPr>
          <a:xfrm>
            <a:off x="7709966" y="3496083"/>
            <a:ext cx="4514602" cy="233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Home page includes: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+ menu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+ some featured products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+ contact information for customers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Bahnschrift" panose="020B0502040204020203" pitchFamily="34" charset="0"/>
              </a:rPr>
              <a:t>+ chat online customer support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" y="0"/>
            <a:ext cx="7345511" cy="2027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3220"/>
            <a:ext cx="7378079" cy="2247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7" y="4796766"/>
            <a:ext cx="7280374" cy="19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7081" y="20781"/>
            <a:ext cx="4514602" cy="1881172"/>
          </a:xfrm>
        </p:spPr>
        <p:txBody>
          <a:bodyPr anchor="ctr">
            <a:noAutofit/>
          </a:bodyPr>
          <a:lstStyle/>
          <a:p>
            <a:r>
              <a:rPr lang="en-US" sz="2000" dirty="0"/>
              <a:t>Menu includes: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register an account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login account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location of the shop on the map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notification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shopping cart</a:t>
            </a:r>
            <a:br>
              <a:rPr lang="en-US" sz="2000" dirty="0"/>
            </a:br>
            <a:r>
              <a:rPr lang="vi-VN" sz="2000" dirty="0" smtClean="0"/>
              <a:t>  </a:t>
            </a:r>
            <a:r>
              <a:rPr lang="en-US" sz="2000" dirty="0" smtClean="0"/>
              <a:t>+ </a:t>
            </a:r>
            <a:r>
              <a:rPr lang="en-US" sz="2000" dirty="0"/>
              <a:t>product search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B41F91-2AAC-4E24-87BB-3ACACC70FF43}"/>
              </a:ext>
            </a:extLst>
          </p:cNvPr>
          <p:cNvSpPr/>
          <p:nvPr/>
        </p:nvSpPr>
        <p:spPr>
          <a:xfrm>
            <a:off x="160317" y="3687286"/>
            <a:ext cx="7223343" cy="47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522A64-8CAB-481B-A184-632BDC103599}"/>
              </a:ext>
            </a:extLst>
          </p:cNvPr>
          <p:cNvSpPr txBox="1"/>
          <p:nvPr/>
        </p:nvSpPr>
        <p:spPr>
          <a:xfrm>
            <a:off x="7612261" y="2141404"/>
            <a:ext cx="4263064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sz="2000" b="1" dirty="0" smtClean="0">
                <a:latin typeface="Bahnschrift" panose="020B0502040204020203" pitchFamily="34" charset="0"/>
              </a:rPr>
              <a:t>      </a:t>
            </a:r>
            <a:r>
              <a:rPr lang="en-US" sz="2000" b="1" dirty="0" smtClean="0">
                <a:latin typeface="Bahnschrift" panose="020B0502040204020203" pitchFamily="34" charset="0"/>
              </a:rPr>
              <a:t>Notification </a:t>
            </a:r>
            <a:r>
              <a:rPr lang="en-US" sz="2000" b="1" dirty="0">
                <a:latin typeface="Bahnschrift" panose="020B0502040204020203" pitchFamily="34" charset="0"/>
              </a:rPr>
              <a:t>page interface</a:t>
            </a:r>
            <a:endParaRPr lang="en-US" sz="2000" b="1" dirty="0">
              <a:latin typeface="Bahnschrif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" y="20780"/>
            <a:ext cx="7307639" cy="3580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0638"/>
            <a:ext cx="7356764" cy="2945921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7517081" y="2313432"/>
            <a:ext cx="539496" cy="3193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87849" y="4514578"/>
            <a:ext cx="286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Cart page interface</a:t>
            </a:r>
          </a:p>
        </p:txBody>
      </p:sp>
      <p:sp>
        <p:nvSpPr>
          <p:cNvPr id="15" name="Left Arrow 14"/>
          <p:cNvSpPr/>
          <p:nvPr/>
        </p:nvSpPr>
        <p:spPr>
          <a:xfrm>
            <a:off x="7548353" y="4603570"/>
            <a:ext cx="539496" cy="319389"/>
          </a:xfrm>
          <a:prstGeom prst="leftArrow">
            <a:avLst>
              <a:gd name="adj1" fmla="val 55726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3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261" y="329185"/>
            <a:ext cx="4441371" cy="138988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100" dirty="0"/>
              <a:t>The interface of the website's customer support and contact pages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B41F91-2AAC-4E24-87BB-3ACACC70FF43}"/>
              </a:ext>
            </a:extLst>
          </p:cNvPr>
          <p:cNvSpPr/>
          <p:nvPr/>
        </p:nvSpPr>
        <p:spPr>
          <a:xfrm>
            <a:off x="160317" y="3687286"/>
            <a:ext cx="7223343" cy="47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604" y="1842516"/>
            <a:ext cx="451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  </a:t>
            </a:r>
            <a:r>
              <a:rPr lang="en-US" dirty="0" smtClean="0"/>
              <a:t>This </a:t>
            </a:r>
            <a:r>
              <a:rPr lang="en-US" dirty="0"/>
              <a:t>support and contact interface is intended to answer questions that customers </a:t>
            </a:r>
            <a:r>
              <a:rPr lang="vi-VN" dirty="0" smtClean="0"/>
              <a:t>have.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12261" y="3308279"/>
            <a:ext cx="457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  </a:t>
            </a:r>
            <a:r>
              <a:rPr lang="en-US" dirty="0" smtClean="0"/>
              <a:t>At </a:t>
            </a:r>
            <a:r>
              <a:rPr lang="en-US" dirty="0"/>
              <a:t>the same time, it also includes a shop address so that customers can come to exchange directly.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709"/>
            <a:ext cx="7383660" cy="45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8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59DB74EB-2A7D-443D-B969-8BF48F9931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261" y="329185"/>
            <a:ext cx="4441371" cy="138988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Product purchase page interface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036E77-5F7B-494E-A117-FEA947B35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B41F91-2AAC-4E24-87BB-3ACACC70FF43}"/>
              </a:ext>
            </a:extLst>
          </p:cNvPr>
          <p:cNvSpPr/>
          <p:nvPr/>
        </p:nvSpPr>
        <p:spPr>
          <a:xfrm>
            <a:off x="160317" y="3687286"/>
            <a:ext cx="7223343" cy="47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604" y="1842516"/>
            <a:ext cx="451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  </a:t>
            </a:r>
            <a:r>
              <a:rPr lang="en-US" dirty="0"/>
              <a:t>There are many choices for customers, so that customers have the best possible experience.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2261" y="3308279"/>
            <a:ext cx="457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 the same time, all the interfaces of the pages have been responsive to a variety of screen sizes.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8" y="0"/>
            <a:ext cx="7258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691" y="2434440"/>
            <a:ext cx="8790476" cy="1553179"/>
          </a:xfrm>
        </p:spPr>
        <p:txBody>
          <a:bodyPr>
            <a:normAutofit fontScale="90000"/>
          </a:bodyPr>
          <a:lstStyle/>
          <a:p>
            <a:r>
              <a:rPr lang="vi-VN" dirty="0" smtClean="0">
                <a:solidFill>
                  <a:schemeClr val="bg2"/>
                </a:solidFill>
                <a:latin typeface="Bahnschrift" panose="020B0502040204020203" pitchFamily="34" charset="0"/>
              </a:rPr>
              <a:t>Thank you for listening </a:t>
            </a:r>
            <a:endParaRPr lang="en-US" dirty="0">
              <a:solidFill>
                <a:schemeClr val="bg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236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Bahnschrift</vt:lpstr>
      <vt:lpstr>Calibri</vt:lpstr>
      <vt:lpstr>Franklin Gothic Book</vt:lpstr>
      <vt:lpstr>Tahoma</vt:lpstr>
      <vt:lpstr>Wingdings</vt:lpstr>
      <vt:lpstr>Crop</vt:lpstr>
      <vt:lpstr>Website specializing in selling computer accessories </vt:lpstr>
      <vt:lpstr>Topic goal</vt:lpstr>
      <vt:lpstr>Registration and login page interface </vt:lpstr>
      <vt:lpstr>Home page interface </vt:lpstr>
      <vt:lpstr>Menu includes:   + register an account   + login account   + location of the shop on the map   + notification   + shopping cart   + product search</vt:lpstr>
      <vt:lpstr>The interface of the website's customer support and contact pages </vt:lpstr>
      <vt:lpstr>Product purchase page interface </vt:lpstr>
      <vt:lpstr>Thank you for listening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2023-07-06T17:18:11Z</dcterms:created>
  <dcterms:modified xsi:type="dcterms:W3CDTF">2023-07-06T19:07:51Z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